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60"/>
  </p:normalViewPr>
  <p:slideViewPr>
    <p:cSldViewPr snapToGrid="0">
      <p:cViewPr varScale="1">
        <p:scale>
          <a:sx n="67" d="100"/>
          <a:sy n="67" d="100"/>
        </p:scale>
        <p:origin x="8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0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1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1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3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7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39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1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5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9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1AD37-E8A5-4C0A-9C5A-4F2E4603F74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DDD5E-0907-4647-BC71-D49725143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8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User\Desktop\&#1059;&#1095;&#1080;&#1090;&#1077;&#1083;&#1100;-&#1084;&#1077;&#1090;&#1086;&#1076;&#1080;&#1089;&#1090;\24.08.2021\&#1047;&#1072;&#1076;&#1072;&#1085;&#1080;&#1103;%20&#1076;&#1083;&#1103;%20&#1073;&#1083;&#1080;&#1094;-&#1087;&#1086;&#1076;&#1075;&#1086;&#1090;&#1086;&#1074;&#1082;&#1080;.doc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User\Desktop\&#1059;&#1095;&#1080;&#1090;&#1077;&#1083;&#1100;-&#1084;&#1077;&#1090;&#1086;&#1076;&#1080;&#1089;&#1090;\24.08.2021\&#1055;&#1088;&#1086;&#1074;&#1077;&#1088;&#1082;&#1072;%20&#1076;&#1086;&#1084;&#1072;&#1096;&#1085;&#1077;&#1075;&#1086;%20&#1079;&#1072;&#1076;&#1072;&#1085;&#1080;&#1103;%2010-11%20&#1082;&#1083;&#1072;&#1089;&#1089;%20&#1055;&#1088;&#1086;&#1092;&#1080;&#1083;&#1100;.do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User\Desktop\&#1059;&#1095;&#1080;&#1090;&#1077;&#1083;&#1100;-&#1084;&#1077;&#1090;&#1086;&#1076;&#1080;&#1089;&#1090;\24.08.2021\&#1060;&#1043;&#1054;&#1057;%20&#1057;&#1072;&#1084;&#1086;&#1089;&#1090;&#1086;&#1103;&#1090;&#1077;&#1083;&#1100;&#1085;&#1072;&#1103;%20&#1088;&#1072;&#1073;&#1086;&#1090;&#1072;%2010%20&#1082;&#1083;&#1072;&#1089;&#1089;%20&#1072;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User\Desktop\&#1059;&#1095;&#1080;&#1090;&#1077;&#1083;&#1100;-&#1084;&#1077;&#1090;&#1086;&#1076;&#1080;&#1089;&#1090;\24.08.2021\&#1050;&#1086;&#1085;&#1090;&#1088;&#1086;&#1083;&#1100;&#1085;&#1072;&#1103;%20&#1088;&#1072;&#1073;&#1086;&#1090;&#1072;%20&#8470;%205%20&#1057;&#1090;&#1072;&#1090;&#1080;&#1082;&#1072;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2017"/>
            <a:ext cx="8289235" cy="6460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Book Antiqua" panose="02040602050305030304" pitchFamily="18" charset="0"/>
              </a:rPr>
              <a:t>© </a:t>
            </a:r>
            <a:r>
              <a:rPr lang="ru-RU" sz="3600" b="1" dirty="0" err="1" smtClean="0">
                <a:solidFill>
                  <a:srgbClr val="FFFF00"/>
                </a:solidFill>
                <a:latin typeface="Book Antiqua" panose="02040602050305030304" pitchFamily="18" charset="0"/>
              </a:rPr>
              <a:t>Гаряев</a:t>
            </a:r>
            <a:r>
              <a:rPr lang="ru-RU" sz="3600" b="1" dirty="0" smtClean="0">
                <a:solidFill>
                  <a:srgbClr val="FFFF00"/>
                </a:solidFill>
                <a:latin typeface="Book Antiqua" panose="02040602050305030304" pitchFamily="18" charset="0"/>
              </a:rPr>
              <a:t> Александр Владимирович</a:t>
            </a:r>
            <a:endParaRPr lang="ru-RU" sz="36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430539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 Antiqua" panose="02040602050305030304" pitchFamily="18" charset="0"/>
              </a:rPr>
              <a:t>Технология </a:t>
            </a:r>
          </a:p>
          <a:p>
            <a:pPr algn="ctr"/>
            <a:r>
              <a:rPr lang="ru-RU" sz="96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 Antiqua" panose="02040602050305030304" pitchFamily="18" charset="0"/>
              </a:rPr>
              <a:t>ф</a:t>
            </a:r>
            <a:r>
              <a:rPr lang="ru-RU" sz="96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 Antiqua" panose="02040602050305030304" pitchFamily="18" charset="0"/>
              </a:rPr>
              <a:t>ормирования функциональной грамотности</a:t>
            </a:r>
            <a:endParaRPr lang="ru-RU" sz="9600" b="1" i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7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348" y="0"/>
            <a:ext cx="10515600" cy="8348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Факультативы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7904" y="834887"/>
            <a:ext cx="4774096" cy="582433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«Теоретические методы решения физических задач (7-9 класс)» – более 3000 задач;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«Математическое моделирование природных процессов и систем (10-11 класс)» – 2000 задач.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Итог более 5000 задач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8343"/>
            <a:ext cx="7265687" cy="483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Конкурс «Этот прекрасный, удивительный и загадочный мир»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0816" y="1606964"/>
            <a:ext cx="4161183" cy="52510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Создано более 150 новых занятий (2000 новых задач)</a:t>
            </a:r>
            <a:endParaRPr lang="ru-RU" sz="32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562"/>
            <a:ext cx="7434470" cy="557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1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8200"/>
          </a:xfrm>
          <a:noFill/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Последний экспресс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1494050"/>
            <a:ext cx="5363854" cy="53639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Создание системы экспресс-подготовки к ГИА и ЕГЭ;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Еженедельное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прорешивание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теста ЕГЭ разных лет;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Выучить «молитвы» юного физика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04" y="1494050"/>
            <a:ext cx="6694796" cy="4463197"/>
          </a:xfrm>
          <a:prstGeom prst="rect">
            <a:avLst/>
          </a:prstGeom>
        </p:spPr>
      </p:pic>
      <p:sp>
        <p:nvSpPr>
          <p:cNvPr id="5" name="Управляющая кнопка: документ 4">
            <a:hlinkClick r:id="rId4" action="ppaction://hlinkfile" highlightClick="1"/>
          </p:cNvPr>
          <p:cNvSpPr/>
          <p:nvPr/>
        </p:nvSpPr>
        <p:spPr>
          <a:xfrm>
            <a:off x="0" y="5540990"/>
            <a:ext cx="259307" cy="1042416"/>
          </a:xfrm>
          <a:prstGeom prst="actionButtonDocument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6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561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CD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«Школа изобретателей»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9097" y="1172817"/>
            <a:ext cx="5512904" cy="568518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Конспекты уроков;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Самостоятельные работы;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Контрольные работы;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Домашнее задание;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Факультативы;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Книга «Развитие теоретического мышления на уроках физики»;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Книга «Развитие критического мышления учащихся»</a:t>
            </a:r>
          </a:p>
          <a:p>
            <a:endParaRPr lang="ru-RU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1" y="715617"/>
            <a:ext cx="6142382" cy="614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7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4616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И </a:t>
            </a:r>
            <a:r>
              <a:rPr lang="ru-RU" b="1" smtClean="0">
                <a:solidFill>
                  <a:srgbClr val="FF0000"/>
                </a:solidFill>
                <a:latin typeface="Book Antiqua" panose="02040602050305030304" pitchFamily="18" charset="0"/>
              </a:rPr>
              <a:t>на последок…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У каждого учителя свой путь. У него есть начало, но нет конца…</a:t>
            </a:r>
          </a:p>
          <a:p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en-US" sz="7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trudiaga2006@yandex.ru</a:t>
            </a:r>
            <a:endParaRPr lang="ru-RU" sz="72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372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Подводные камни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0635" y="886265"/>
            <a:ext cx="6241366" cy="5712729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Интернет как истина в последней инстанции – «убогое божество»;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Дистанционное обучение – </a:t>
            </a:r>
            <a:r>
              <a:rPr lang="ru-RU" sz="3600" b="1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мифологизация</a:t>
            </a:r>
            <a:r>
              <a:rPr lang="ru-RU" sz="3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и виртуализация реальности;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Ребенок прав даже если он не прав;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Учитель всем всё обязан, даже если он ничего не обязан.</a:t>
            </a:r>
          </a:p>
          <a:p>
            <a:endParaRPr lang="ru-RU" sz="36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0565"/>
            <a:ext cx="5703277" cy="570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477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Возможные пути решения проблемы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39801" y="1690688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Ученик</a:t>
            </a:r>
            <a:endParaRPr lang="ru-RU" sz="44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65189" y="2505075"/>
            <a:ext cx="5157787" cy="36845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Решать задачи;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Решать задачи;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Решать задачи;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Учитель</a:t>
            </a:r>
            <a:endParaRPr lang="ru-RU" sz="4400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597013" cy="36845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Подбирать задачи;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Структурировать занятия по решению задач;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Решать задачи вместе с детьми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30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1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Уровни развития функциональной грамотности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уровень – умение строить физическую модель изучаемого процесса или явления;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уровень – умение строить физическую и математическую модель изучаемого процесса или явления;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уровень – умение легко переходить от одной физической и математической модели к другой.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7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354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Технология формирования функциональной грамотности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061884"/>
            <a:ext cx="12192000" cy="5796115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первый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необходимо правильно выстроить систему домашних заданий. После каждого урока изучения нового материала, задается на дом изучение пройденных параграфов. Следующий урок, проверка усвоения изученного материала. В конце урока проверки, задается домашнее задание. </a:t>
            </a:r>
            <a:endParaRPr lang="ru-RU" sz="4500" dirty="0" smtClean="0">
              <a:solidFill>
                <a:srgbClr val="C00000"/>
              </a:solidFill>
              <a:latin typeface="Book Antiqua" panose="020406020503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второй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необходимо выстроить систему самостоятельной деятельности учащихся. </a:t>
            </a:r>
            <a:endParaRPr lang="ru-RU" sz="4500" dirty="0" smtClean="0">
              <a:solidFill>
                <a:srgbClr val="C00000"/>
              </a:solidFill>
              <a:latin typeface="Book Antiqua" panose="0204060205030503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90170" algn="just">
              <a:spcAft>
                <a:spcPts val="0"/>
              </a:spcAft>
            </a:pP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третий, 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для реализации которого</a:t>
            </a: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написаны авторские контрольные работы. Количество вариантов в контрольной работе, как минимум, равно количеству учеников в классе. Если в классе 27 учеников, то каждому ученику будет выдан свой вариант, не совпадающий ни с каким другим вариантом</a:t>
            </a:r>
            <a:r>
              <a:rPr lang="ru-RU" sz="4500" dirty="0" smtClean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just">
              <a:spcAft>
                <a:spcPts val="0"/>
              </a:spcAft>
            </a:pP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четвертый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все работы над ошибками и исправление низких оценок, только через решение самостоятельной или контрольной работы</a:t>
            </a:r>
            <a:r>
              <a:rPr lang="ru-RU" sz="4500" dirty="0" smtClean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just">
              <a:spcAft>
                <a:spcPts val="0"/>
              </a:spcAft>
            </a:pP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пятый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организация системы дополнительного образования – факультативов, элективных курсов и краткосрочных курсов</a:t>
            </a:r>
            <a:r>
              <a:rPr lang="ru-RU" sz="4500" dirty="0" smtClean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just">
              <a:spcAft>
                <a:spcPts val="0"/>
              </a:spcAft>
            </a:pP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шестой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участие учащихся в олимпиадах, конкурсов, проводимых как в школе, так и вне школы</a:t>
            </a:r>
            <a:r>
              <a:rPr lang="ru-RU" sz="4500" dirty="0" smtClean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just">
              <a:spcAft>
                <a:spcPts val="0"/>
              </a:spcAft>
            </a:pPr>
            <a:r>
              <a:rPr lang="ru-RU" sz="4500" b="1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Шаг седьмой</a:t>
            </a:r>
            <a:r>
              <a:rPr lang="ru-RU" sz="4500" dirty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планомерная подготовка учащихся к поступлению в выбранный ВУЗ: «Последний экспресс».</a:t>
            </a: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4500" dirty="0">
              <a:solidFill>
                <a:srgbClr val="C0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7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38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Модель учебной деятельности по формированию функциональной грамотности</a:t>
            </a:r>
            <a:endParaRPr lang="ru-RU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283110"/>
            <a:ext cx="12192001" cy="55748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Урок первый: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В начале урока изучения нового материала тотальная проверка домашнего задания;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В ходе объяснения нового материала обсуждение проблемных вопросов;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Урок второй: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Треть класса решает самостоятельную работу из 5 задач;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Шестая часть пишет краткий конспект изученного материала и решает 2 задачи;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Половина класса работает в группах и устно отвечает учителю, также решает 2 задачи;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Домашнее задание - 12 задач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6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591" y="0"/>
            <a:ext cx="10515600" cy="72300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Домашнее задание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77878" y="933762"/>
            <a:ext cx="5314122" cy="592423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А. В.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Перышкин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«Сборник задач по физике-7-9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кл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» -1870 задач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А. П.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Рымкевич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«Задачник-10-11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кл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» - 1243 задачи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Учебники А. В.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Перышкина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: 7 </a:t>
            </a:r>
            <a:r>
              <a:rPr lang="ru-RU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кл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– 35 упражнений, 8 класс – 49 упражнений, - класс – 53 упражнения. Всего более 600 задач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Учебники В. А. Касьянова: 10 класс -64 упражнения, 11 класс – 41 упражнение. Всего 525 задач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Итог: боле 4200 задач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533"/>
            <a:ext cx="6820204" cy="5764696"/>
          </a:xfrm>
          <a:prstGeom prst="rect">
            <a:avLst/>
          </a:prstGeom>
        </p:spPr>
      </p:pic>
      <p:sp>
        <p:nvSpPr>
          <p:cNvPr id="3" name="Управляющая кнопка: документ 2">
            <a:hlinkClick r:id="rId4" action="ppaction://hlinkfile" highlightClick="1"/>
          </p:cNvPr>
          <p:cNvSpPr/>
          <p:nvPr/>
        </p:nvSpPr>
        <p:spPr>
          <a:xfrm>
            <a:off x="11901488" y="5594943"/>
            <a:ext cx="290512" cy="1042416"/>
          </a:xfrm>
          <a:prstGeom prst="actionButtonDocument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26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54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Самостоятельные работы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50087" y="970860"/>
            <a:ext cx="4041913" cy="588714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7 класс – 29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8 класс – 31 работа;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9 класс – 35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10 класс – 53 работы;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11 класс – 45 работ.</a:t>
            </a:r>
          </a:p>
          <a:p>
            <a:endParaRPr lang="ru-RU" b="1" dirty="0" smtClean="0">
              <a:solidFill>
                <a:srgbClr val="FF0000"/>
              </a:solidFill>
              <a:latin typeface="Book Antiqua" panose="0204060205030503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Всего: 1158 вариантов ( 5790) задач.</a:t>
            </a:r>
            <a:endParaRPr lang="ru-RU" sz="32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020"/>
            <a:ext cx="8088796" cy="5379049"/>
          </a:xfrm>
          <a:prstGeom prst="rect">
            <a:avLst/>
          </a:prstGeom>
        </p:spPr>
      </p:pic>
      <p:sp>
        <p:nvSpPr>
          <p:cNvPr id="4" name="Управляющая кнопка: документ 3">
            <a:hlinkClick r:id="rId4" action="ppaction://hlinkfile" highlightClick="1"/>
          </p:cNvPr>
          <p:cNvSpPr/>
          <p:nvPr/>
        </p:nvSpPr>
        <p:spPr>
          <a:xfrm>
            <a:off x="11915774" y="5477653"/>
            <a:ext cx="276225" cy="1042416"/>
          </a:xfrm>
          <a:prstGeom prst="actionButtonDocument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0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713" y="1"/>
            <a:ext cx="10515600" cy="77525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Контрольные работы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08504" y="954157"/>
            <a:ext cx="3783496" cy="590384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7 класс – 5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8 класс – 5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9 класс – 6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10 класс – 14 работ;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11 класс – 9 работ.</a:t>
            </a:r>
          </a:p>
          <a:p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Всего: 1170 вариантов (5850 задач)</a:t>
            </a:r>
            <a:endParaRPr lang="ru-RU" sz="32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0" y="1152939"/>
            <a:ext cx="8236609" cy="5493754"/>
          </a:xfrm>
          <a:prstGeom prst="rect">
            <a:avLst/>
          </a:prstGeom>
        </p:spPr>
      </p:pic>
      <p:sp>
        <p:nvSpPr>
          <p:cNvPr id="5" name="Управляющая кнопка: документ 4">
            <a:hlinkClick r:id="rId4" action="ppaction://hlinkfile" highlightClick="1"/>
          </p:cNvPr>
          <p:cNvSpPr/>
          <p:nvPr/>
        </p:nvSpPr>
        <p:spPr>
          <a:xfrm>
            <a:off x="11900211" y="5604277"/>
            <a:ext cx="291789" cy="1042416"/>
          </a:xfrm>
          <a:prstGeom prst="actionButtonDocument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672</Words>
  <Application>Microsoft Office PowerPoint</Application>
  <PresentationFormat>Широкоэкранный</PresentationFormat>
  <Paragraphs>83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Подводные камни</vt:lpstr>
      <vt:lpstr>Возможные пути решения проблемы</vt:lpstr>
      <vt:lpstr>Уровни развития функциональной грамотности</vt:lpstr>
      <vt:lpstr>Технология формирования функциональной грамотности</vt:lpstr>
      <vt:lpstr>Модель учебной деятельности по формированию функциональной грамотности</vt:lpstr>
      <vt:lpstr>Домашнее задание</vt:lpstr>
      <vt:lpstr>Самостоятельные работы</vt:lpstr>
      <vt:lpstr>Контрольные работы</vt:lpstr>
      <vt:lpstr>Факультативы</vt:lpstr>
      <vt:lpstr>Конкурс «Этот прекрасный, удивительный и загадочный мир»</vt:lpstr>
      <vt:lpstr>Последний экспресс</vt:lpstr>
      <vt:lpstr>CD «Школа изобретателей»</vt:lpstr>
      <vt:lpstr>И на последок…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40</cp:revision>
  <dcterms:created xsi:type="dcterms:W3CDTF">2021-06-09T13:35:33Z</dcterms:created>
  <dcterms:modified xsi:type="dcterms:W3CDTF">2022-11-27T10:04:01Z</dcterms:modified>
</cp:coreProperties>
</file>